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9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7C112-C7C9-482E-A46F-EBFFEE96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CFE27-A1C5-410F-8F1B-26A7C4B0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C2CAD-2C82-43F6-A26C-2F77F645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07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BA39-C92B-4352-A096-CA3DE967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866F-0256-4569-B95B-808EF225C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7C958-942D-4A47-A8A6-50D67013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A6169-1F16-4C8D-896B-F274B486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221D5-1ED9-42E5-AAD2-325980AF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7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208C6-3162-43AB-9DC7-B7B6D699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17B76-1AEF-4D0E-AFA8-994FBFD80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8397E-EBDE-4BDC-984B-E5EE290C1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A7277-4421-4157-8B50-D37F89FA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6E5A1-3DD5-4866-B92F-A4CDB539E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18292-D0AC-4723-A599-6D9593A69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00814"/>
            <a:ext cx="3580224" cy="4642428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Condensed Matter Theory   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----------------------------------------------------------------                                         </a:t>
            </a:r>
            <a:r>
              <a:rPr lang="en-US" sz="2200" b="1" dirty="0">
                <a:solidFill>
                  <a:srgbClr val="FFFFFF"/>
                </a:solidFill>
              </a:rPr>
              <a:t>Gayanath Fernando  </a:t>
            </a: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r>
              <a:rPr lang="en-US" sz="2200" b="1" dirty="0">
                <a:solidFill>
                  <a:srgbClr val="FFFFFF"/>
                </a:solidFill>
              </a:rPr>
              <a:t>with other collaborators:</a:t>
            </a: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br>
              <a:rPr lang="en-US" sz="2200" b="1" dirty="0">
                <a:solidFill>
                  <a:srgbClr val="FFFFFF"/>
                </a:solidFill>
              </a:rPr>
            </a:br>
            <a:r>
              <a:rPr lang="en-US" sz="2200" b="1" dirty="0">
                <a:solidFill>
                  <a:srgbClr val="FFFFFF"/>
                </a:solidFill>
              </a:rPr>
              <a:t> </a:t>
            </a:r>
            <a:br>
              <a:rPr lang="en-US" sz="22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D36A6-1197-4184-B35C-7C22CC9C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453" y="321930"/>
            <a:ext cx="6554057" cy="580019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190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sz="190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2060"/>
                </a:solidFill>
                <a:highlight>
                  <a:srgbClr val="FFFF00"/>
                </a:highlight>
              </a:rPr>
              <a:t>Floquet</a:t>
            </a: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-Bloch systems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EFFFF"/>
                </a:solidFill>
              </a:rPr>
              <a:t>Periodically Driven Quantum Systems / Effective Hamiltonian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EFFFF"/>
                </a:solidFill>
              </a:rPr>
              <a:t>AC-Driven D-dimensional Lattice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EFFFF"/>
                </a:solidFill>
              </a:rPr>
              <a:t>Time Evolution for Different Driving Regimes</a:t>
            </a: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1900" dirty="0">
                <a:highlight>
                  <a:srgbClr val="FFFF00"/>
                </a:highlight>
              </a:rPr>
              <a:t>Rare-earth magnetism</a:t>
            </a: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Magnetic frustrations:  Spin Liquids</a:t>
            </a:r>
          </a:p>
          <a:p>
            <a:pPr marL="0" indent="0">
              <a:buNone/>
            </a:pPr>
            <a:endParaRPr lang="en-US" sz="190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Organic and Dirac Materials   </a:t>
            </a: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2060"/>
                </a:solidFill>
                <a:highlight>
                  <a:srgbClr val="FFFF00"/>
                </a:highlight>
              </a:rPr>
              <a:t>Hatsugai-Kohmoto</a:t>
            </a: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 Model – interactions in k-space</a:t>
            </a:r>
          </a:p>
          <a:p>
            <a:pPr marL="0" indent="0">
              <a:buNone/>
            </a:pPr>
            <a:endParaRPr lang="en-US" sz="190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2060"/>
                </a:solidFill>
                <a:highlight>
                  <a:srgbClr val="FFFF00"/>
                </a:highlight>
              </a:rPr>
              <a:t>Foundations of Quantum Mechanics</a:t>
            </a: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</a:endParaRP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AFAE5B9A-C5D6-E322-2846-C1F774B5792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63621" y="4271320"/>
            <a:ext cx="1856177" cy="22384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38A072-8592-4258-1A82-C1D07F11A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91" y="3628845"/>
            <a:ext cx="3175117" cy="178635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530142E-2C7C-7514-3375-D17B3C6E48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134" y="1702559"/>
            <a:ext cx="2086279" cy="245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0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 object&#10;&#10;Description automatically generated">
            <a:extLst>
              <a:ext uri="{FF2B5EF4-FFF2-40B4-BE49-F238E27FC236}">
                <a16:creationId xmlns:a16="http://schemas.microsoft.com/office/drawing/2014/main" id="{6B1C61AE-C0B1-EF18-F27A-64D51AD16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0604"/>
            <a:ext cx="5305425" cy="5244162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F736E2A4-A11A-B8E9-1F3D-0BBCBCB60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596" y="376947"/>
            <a:ext cx="3366632" cy="38837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C7F2C6-F366-40DB-9248-2ABEF9C927CB}"/>
              </a:ext>
            </a:extLst>
          </p:cNvPr>
          <p:cNvSpPr txBox="1"/>
          <p:nvPr/>
        </p:nvSpPr>
        <p:spPr>
          <a:xfrm>
            <a:off x="4751826" y="3820660"/>
            <a:ext cx="4438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 = 2 eV   (metallic)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CEF0AF-2CCF-496E-868A-C52839629321}"/>
              </a:ext>
            </a:extLst>
          </p:cNvPr>
          <p:cNvSpPr txBox="1"/>
          <p:nvPr/>
        </p:nvSpPr>
        <p:spPr>
          <a:xfrm>
            <a:off x="4716423" y="4511323"/>
            <a:ext cx="4942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Calculated Magnetization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5AE3D2-BB8F-4CBC-8437-137D74C8BF55}"/>
              </a:ext>
            </a:extLst>
          </p:cNvPr>
          <p:cNvSpPr txBox="1"/>
          <p:nvPr/>
        </p:nvSpPr>
        <p:spPr>
          <a:xfrm>
            <a:off x="5806440" y="594360"/>
            <a:ext cx="4480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Possible spin liquid?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8147D0-5AF4-466A-894A-2517FB2778F6}"/>
              </a:ext>
            </a:extLst>
          </p:cNvPr>
          <p:cNvSpPr txBox="1"/>
          <p:nvPr/>
        </p:nvSpPr>
        <p:spPr>
          <a:xfrm>
            <a:off x="1160546" y="5360654"/>
            <a:ext cx="43988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Experimental collaborators:</a:t>
            </a:r>
          </a:p>
          <a:p>
            <a:endParaRPr lang="en-US" sz="2800" b="1" dirty="0"/>
          </a:p>
          <a:p>
            <a:r>
              <a:rPr lang="en-US" sz="2800" b="1" dirty="0"/>
              <a:t>Jason Hancock et al.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B71B8C-1FC6-4BF6-37CC-015E3FA3E201}"/>
              </a:ext>
            </a:extLst>
          </p:cNvPr>
          <p:cNvSpPr txBox="1"/>
          <p:nvPr/>
        </p:nvSpPr>
        <p:spPr>
          <a:xfrm>
            <a:off x="6496052" y="1546300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TiF</a:t>
            </a:r>
            <a:r>
              <a:rPr lang="en-US" sz="3200" baseline="-25000" dirty="0">
                <a:solidFill>
                  <a:schemeClr val="accent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5703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537BD9-EB80-4954-ABC9-386E82BA6F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88276" y="1168639"/>
            <a:ext cx="9409044" cy="49695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7DC4EB-7B7F-4058-8DE7-8DD146007FED}"/>
              </a:ext>
            </a:extLst>
          </p:cNvPr>
          <p:cNvSpPr/>
          <p:nvPr/>
        </p:nvSpPr>
        <p:spPr>
          <a:xfrm>
            <a:off x="410818" y="3019047"/>
            <a:ext cx="20287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Donors – (BEDT-TTF)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5C696-EBA6-46CE-A1EC-69ACF03E0B77}"/>
              </a:ext>
            </a:extLst>
          </p:cNvPr>
          <p:cNvSpPr txBox="1"/>
          <p:nvPr/>
        </p:nvSpPr>
        <p:spPr>
          <a:xfrm>
            <a:off x="410818" y="2292833"/>
            <a:ext cx="195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Anions  - X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3482A7D-0FA5-417E-A07A-CEB53BEB3A8C}"/>
              </a:ext>
            </a:extLst>
          </p:cNvPr>
          <p:cNvSpPr/>
          <p:nvPr/>
        </p:nvSpPr>
        <p:spPr>
          <a:xfrm>
            <a:off x="2439606" y="2385391"/>
            <a:ext cx="727664" cy="27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155E572-272A-4F08-99BB-88235E5D098D}"/>
              </a:ext>
            </a:extLst>
          </p:cNvPr>
          <p:cNvSpPr/>
          <p:nvPr/>
        </p:nvSpPr>
        <p:spPr>
          <a:xfrm>
            <a:off x="2588276" y="3134462"/>
            <a:ext cx="578994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12ADA-FA64-4075-BE51-2810F69CB127}"/>
              </a:ext>
            </a:extLst>
          </p:cNvPr>
          <p:cNvSpPr txBox="1"/>
          <p:nvPr/>
        </p:nvSpPr>
        <p:spPr>
          <a:xfrm>
            <a:off x="146404" y="0"/>
            <a:ext cx="659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Quasi 2D Organics   </a:t>
            </a:r>
            <a:r>
              <a:rPr lang="en-US" sz="3600" dirty="0"/>
              <a:t>(</a:t>
            </a:r>
            <a:r>
              <a:rPr lang="en-US" sz="3600" b="1" dirty="0"/>
              <a:t>BEDT-TTF)</a:t>
            </a:r>
            <a:r>
              <a:rPr lang="en-US" sz="3600" b="1" baseline="-25000" dirty="0"/>
              <a:t>2</a:t>
            </a:r>
            <a:r>
              <a:rPr lang="en-US" sz="3600" b="1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163EAB-D5B7-460A-A84B-5CEFD30CF46D}"/>
              </a:ext>
            </a:extLst>
          </p:cNvPr>
          <p:cNvSpPr txBox="1"/>
          <p:nvPr/>
        </p:nvSpPr>
        <p:spPr>
          <a:xfrm>
            <a:off x="7191642" y="182172"/>
            <a:ext cx="5175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Different Phases, </a:t>
            </a:r>
            <a:r>
              <a:rPr lang="el-GR" sz="3600" dirty="0">
                <a:solidFill>
                  <a:srgbClr val="FF0000"/>
                </a:solidFill>
              </a:rPr>
              <a:t>α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l-GR" sz="3600" dirty="0">
                <a:solidFill>
                  <a:srgbClr val="FF0000"/>
                </a:solidFill>
              </a:rPr>
              <a:t>β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l-GR" sz="3600" dirty="0">
                <a:solidFill>
                  <a:srgbClr val="FF0000"/>
                </a:solidFill>
              </a:rPr>
              <a:t>κ</a:t>
            </a:r>
            <a:r>
              <a:rPr lang="en-US" sz="3600" dirty="0">
                <a:solidFill>
                  <a:srgbClr val="FF0000"/>
                </a:solidFill>
              </a:rPr>
              <a:t>, ..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97D74B-A80C-4078-A33B-253ABD6C5611}"/>
              </a:ext>
            </a:extLst>
          </p:cNvPr>
          <p:cNvSpPr txBox="1"/>
          <p:nvPr/>
        </p:nvSpPr>
        <p:spPr>
          <a:xfrm>
            <a:off x="278296" y="6138204"/>
            <a:ext cx="5555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Other:  Quasi 1D  (TMTSF)</a:t>
            </a:r>
            <a:r>
              <a:rPr lang="en-US" sz="3600" b="1" baseline="-25000" dirty="0"/>
              <a:t>2</a:t>
            </a:r>
            <a:r>
              <a:rPr lang="en-US" sz="3600" b="1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E057C0-08EB-6A2D-775C-7F54064DA1F9}"/>
              </a:ext>
            </a:extLst>
          </p:cNvPr>
          <p:cNvSpPr txBox="1"/>
          <p:nvPr/>
        </p:nvSpPr>
        <p:spPr>
          <a:xfrm>
            <a:off x="0" y="782784"/>
            <a:ext cx="271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PRB 96, 125135 (2017)</a:t>
            </a:r>
          </a:p>
          <a:p>
            <a:r>
              <a:rPr lang="en-US" dirty="0"/>
              <a:t>PSS-RRL, 1800081 (2018)</a:t>
            </a:r>
          </a:p>
        </p:txBody>
      </p:sp>
    </p:spTree>
    <p:extLst>
      <p:ext uri="{BB962C8B-B14F-4D97-AF65-F5344CB8AC3E}">
        <p14:creationId xmlns:p14="http://schemas.microsoft.com/office/powerpoint/2010/main" val="2971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746CB4-B3F0-4C3A-94CB-0AE3A0AA593A}"/>
              </a:ext>
            </a:extLst>
          </p:cNvPr>
          <p:cNvSpPr txBox="1"/>
          <p:nvPr/>
        </p:nvSpPr>
        <p:spPr>
          <a:xfrm>
            <a:off x="869070" y="460521"/>
            <a:ext cx="11235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Analogue to a (D+1)-dimensional Lattice    --- Gomez-Leon and Platero, PRL 110, 200403  (2013)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6E6723-45F5-4370-A0B2-ACC6DB926CB3}"/>
              </a:ext>
            </a:extLst>
          </p:cNvPr>
          <p:cNvSpPr txBox="1"/>
          <p:nvPr/>
        </p:nvSpPr>
        <p:spPr>
          <a:xfrm>
            <a:off x="159517" y="5076082"/>
            <a:ext cx="696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Bloch band splits into copies of </a:t>
            </a:r>
            <a:r>
              <a:rPr lang="en-US" sz="2400" dirty="0" err="1"/>
              <a:t>Floquet</a:t>
            </a:r>
            <a:r>
              <a:rPr lang="en-US" sz="2400" dirty="0"/>
              <a:t>-Bloch bands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D7CDC-8028-4EDE-8D3E-8B2005077E9B}"/>
              </a:ext>
            </a:extLst>
          </p:cNvPr>
          <p:cNvSpPr txBox="1"/>
          <p:nvPr/>
        </p:nvSpPr>
        <p:spPr>
          <a:xfrm>
            <a:off x="159517" y="4222810"/>
            <a:ext cx="7677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Coupling of </a:t>
            </a:r>
            <a:r>
              <a:rPr lang="en-US" sz="2400" dirty="0" err="1"/>
              <a:t>Floquet</a:t>
            </a:r>
            <a:r>
              <a:rPr lang="en-US" sz="2400" dirty="0"/>
              <a:t> bands depends on the driving regime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52B7C4-F945-4A57-88A6-248EBBDCF50F}"/>
                  </a:ext>
                </a:extLst>
              </p:cNvPr>
              <p:cNvSpPr txBox="1"/>
              <p:nvPr/>
            </p:nvSpPr>
            <p:spPr>
              <a:xfrm>
                <a:off x="159517" y="5858038"/>
                <a:ext cx="111791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H(</a:t>
                </a:r>
                <a:r>
                  <a:rPr lang="en-US" sz="2400" b="1" dirty="0"/>
                  <a:t> r + R</a:t>
                </a:r>
                <a:r>
                  <a:rPr lang="en-US" sz="2400" b="1" baseline="-25000" dirty="0"/>
                  <a:t>i</a:t>
                </a:r>
                <a:r>
                  <a:rPr lang="en-US" sz="2400" b="1" dirty="0"/>
                  <a:t>  ,  </a:t>
                </a:r>
                <a:r>
                  <a:rPr lang="en-US" sz="2400" dirty="0"/>
                  <a:t>t + T)  = H(</a:t>
                </a:r>
                <a:r>
                  <a:rPr lang="en-US" sz="2400" b="1" dirty="0"/>
                  <a:t> r + R</a:t>
                </a:r>
                <a:r>
                  <a:rPr lang="en-US" sz="2400" b="1" baseline="-25000" dirty="0"/>
                  <a:t>i</a:t>
                </a:r>
                <a:r>
                  <a:rPr lang="en-US" sz="2400" b="1" dirty="0"/>
                  <a:t>  ,  </a:t>
                </a:r>
                <a:r>
                  <a:rPr lang="en-US" sz="2400" dirty="0"/>
                  <a:t>t ) = H(</a:t>
                </a:r>
                <a:r>
                  <a:rPr lang="en-US" sz="2400" b="1" dirty="0"/>
                  <a:t> r ,  </a:t>
                </a:r>
                <a:r>
                  <a:rPr lang="en-US" sz="2400" dirty="0"/>
                  <a:t>t + T ) = H (</a:t>
                </a:r>
                <a:r>
                  <a:rPr lang="en-US" sz="2400" b="1" dirty="0"/>
                  <a:t> r ,  </a:t>
                </a:r>
                <a:r>
                  <a:rPr lang="en-US" sz="2400" dirty="0"/>
                  <a:t>t );  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period of the driver  T = 2</a:t>
                </a:r>
                <a:r>
                  <a:rPr lang="el-GR" sz="2400" dirty="0"/>
                  <a:t>π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l-GR" sz="2400" dirty="0"/>
                  <a:t>ω</a:t>
                </a:r>
                <a:r>
                  <a:rPr lang="en-US" sz="2400" dirty="0"/>
                  <a:t>    and   </a:t>
                </a:r>
                <a:r>
                  <a:rPr lang="en-US" sz="2400" b="1" dirty="0"/>
                  <a:t>R</a:t>
                </a:r>
                <a:r>
                  <a:rPr lang="en-US" sz="2400" baseline="-25000" dirty="0"/>
                  <a:t>i</a:t>
                </a:r>
                <a:r>
                  <a:rPr lang="en-US" sz="2400" dirty="0"/>
                  <a:t> s are lattice vectors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52B7C4-F945-4A57-88A6-248EBBDCF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17" y="5858038"/>
                <a:ext cx="11179148" cy="830997"/>
              </a:xfrm>
              <a:prstGeom prst="rect">
                <a:avLst/>
              </a:prstGeom>
              <a:blipFill>
                <a:blip r:embed="rId2"/>
                <a:stretch>
                  <a:fillRect l="-70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9C3F6A6-D81F-46D6-9DC6-BCCC0EFEEF11}"/>
              </a:ext>
            </a:extLst>
          </p:cNvPr>
          <p:cNvSpPr txBox="1"/>
          <p:nvPr/>
        </p:nvSpPr>
        <p:spPr>
          <a:xfrm>
            <a:off x="159517" y="3219901"/>
            <a:ext cx="7276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Closing of the </a:t>
            </a:r>
            <a:r>
              <a:rPr lang="en-US" sz="2400" dirty="0" err="1"/>
              <a:t>Peierls</a:t>
            </a:r>
            <a:r>
              <a:rPr lang="en-US" sz="2400" dirty="0"/>
              <a:t> Gap at the zone edges due</a:t>
            </a:r>
          </a:p>
          <a:p>
            <a:r>
              <a:rPr lang="en-US" sz="2400" dirty="0"/>
              <a:t>       to </a:t>
            </a:r>
            <a:r>
              <a:rPr lang="en-US" sz="2400" dirty="0" err="1"/>
              <a:t>Floquet</a:t>
            </a:r>
            <a:r>
              <a:rPr lang="en-US" sz="2400" dirty="0"/>
              <a:t> bands at specific field/frequency values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C9E179-9743-45AC-BFD8-886D8B5B8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66" y="1967030"/>
            <a:ext cx="5565430" cy="1043988"/>
          </a:xfrm>
          <a:prstGeom prst="rect">
            <a:avLst/>
          </a:prstGeom>
        </p:spPr>
      </p:pic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F1286D51-3EDE-4A0D-9EC8-02E2985E2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8571" y="1320253"/>
            <a:ext cx="4118088" cy="3182158"/>
          </a:xfrm>
          <a:prstGeom prst="rect">
            <a:avLst/>
          </a:prstGeom>
        </p:spPr>
      </p:pic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EDF14307-5793-4557-A247-F52D7AFE3C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2237" y="1477510"/>
            <a:ext cx="3538393" cy="28676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F7A886-80E2-4F7B-B4D9-90377FA461BF}"/>
              </a:ext>
            </a:extLst>
          </p:cNvPr>
          <p:cNvSpPr txBox="1"/>
          <p:nvPr/>
        </p:nvSpPr>
        <p:spPr>
          <a:xfrm flipH="1">
            <a:off x="1924334" y="1401170"/>
            <a:ext cx="4503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Periodic Dimer Chain and </a:t>
            </a:r>
            <a:r>
              <a:rPr lang="en-US" sz="2000" b="1" dirty="0" err="1"/>
              <a:t>Peierls</a:t>
            </a:r>
            <a:r>
              <a:rPr lang="en-US" sz="2000" b="1" dirty="0"/>
              <a:t> Gap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4185F-9FA9-4EE4-D49D-63E0880B6864}"/>
              </a:ext>
            </a:extLst>
          </p:cNvPr>
          <p:cNvSpPr txBox="1"/>
          <p:nvPr/>
        </p:nvSpPr>
        <p:spPr>
          <a:xfrm>
            <a:off x="8689271" y="5585254"/>
            <a:ext cx="2741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EPL, Vol. 134, 37004 (2022)</a:t>
            </a:r>
          </a:p>
        </p:txBody>
      </p:sp>
    </p:spTree>
    <p:extLst>
      <p:ext uri="{BB962C8B-B14F-4D97-AF65-F5344CB8AC3E}">
        <p14:creationId xmlns:p14="http://schemas.microsoft.com/office/powerpoint/2010/main" val="17177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 Condensed Matter Theory    ----------------------------------------------------------------                                         Gayanath Fernando    with other collaborators: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Condensed Matter Theory    ----------------------------------------------------------------                                         Gayanath Fernando    with other collaborating faculty:        </dc:title>
  <dc:creator>Fernando, Gayanath</dc:creator>
  <cp:lastModifiedBy>Fernando, Gayanath</cp:lastModifiedBy>
  <cp:revision>6</cp:revision>
  <dcterms:created xsi:type="dcterms:W3CDTF">2023-05-11T23:54:15Z</dcterms:created>
  <dcterms:modified xsi:type="dcterms:W3CDTF">2023-09-14T01:11:59Z</dcterms:modified>
</cp:coreProperties>
</file>